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0"/>
  </p:notesMasterIdLst>
  <p:sldIdLst>
    <p:sldId id="256" r:id="rId2"/>
    <p:sldId id="357" r:id="rId3"/>
    <p:sldId id="358" r:id="rId4"/>
    <p:sldId id="390" r:id="rId5"/>
    <p:sldId id="370" r:id="rId6"/>
    <p:sldId id="371" r:id="rId7"/>
    <p:sldId id="372" r:id="rId8"/>
    <p:sldId id="375" r:id="rId9"/>
    <p:sldId id="374" r:id="rId10"/>
    <p:sldId id="373" r:id="rId11"/>
    <p:sldId id="376" r:id="rId12"/>
    <p:sldId id="389" r:id="rId13"/>
    <p:sldId id="387" r:id="rId14"/>
    <p:sldId id="388" r:id="rId15"/>
    <p:sldId id="364" r:id="rId16"/>
    <p:sldId id="391" r:id="rId17"/>
    <p:sldId id="392" r:id="rId18"/>
    <p:sldId id="393" r:id="rId19"/>
    <p:sldId id="394" r:id="rId20"/>
    <p:sldId id="395" r:id="rId21"/>
    <p:sldId id="396" r:id="rId22"/>
    <p:sldId id="397" r:id="rId23"/>
    <p:sldId id="398" r:id="rId24"/>
    <p:sldId id="399" r:id="rId25"/>
    <p:sldId id="401" r:id="rId26"/>
    <p:sldId id="402" r:id="rId27"/>
    <p:sldId id="403" r:id="rId28"/>
    <p:sldId id="405" r:id="rId29"/>
    <p:sldId id="406" r:id="rId30"/>
    <p:sldId id="407" r:id="rId31"/>
    <p:sldId id="408" r:id="rId32"/>
    <p:sldId id="409" r:id="rId33"/>
    <p:sldId id="410" r:id="rId34"/>
    <p:sldId id="404" r:id="rId35"/>
    <p:sldId id="411" r:id="rId36"/>
    <p:sldId id="412" r:id="rId37"/>
    <p:sldId id="400" r:id="rId38"/>
    <p:sldId id="280" r:id="rId39"/>
  </p:sldIdLst>
  <p:sldSz cx="9144000" cy="5143500" type="screen16x9"/>
  <p:notesSz cx="6858000" cy="9144000"/>
  <p:embeddedFontLst>
    <p:embeddedFont>
      <p:font typeface="Advent Pro Light" panose="020B0604020202020204" charset="0"/>
      <p:regular r:id="rId41"/>
      <p:bold r:id="rId42"/>
    </p:embeddedFont>
    <p:embeddedFont>
      <p:font typeface="Anton" pitchFamily="2" charset="0"/>
      <p:regular r:id="rId43"/>
    </p:embeddedFont>
    <p:embeddedFont>
      <p:font typeface="Fira Sans Condensed Light" panose="020B0403050000020004" pitchFamily="34" charset="0"/>
      <p:regular r:id="rId44"/>
      <p:bold r:id="rId45"/>
      <p:italic r:id="rId46"/>
      <p:boldItalic r:id="rId47"/>
    </p:embeddedFont>
    <p:embeddedFont>
      <p:font typeface="Rajdhani"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p:cViewPr varScale="1">
        <p:scale>
          <a:sx n="82" d="100"/>
          <a:sy n="82" d="100"/>
        </p:scale>
        <p:origin x="1056"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4501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648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760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14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455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6613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658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883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5899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063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2398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0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173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897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70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6075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3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16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7280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7547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550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30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108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127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660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920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39787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ITIS257</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Modelos de Desarrollo WEB</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09 de Agosto del 2023</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5254B26E-F263-F3D5-636F-2E3414378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3"/>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AAAD9126-5CF9-A022-8121-CC4A7D2ED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Equipos de Trabajo</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978621" y="1905615"/>
            <a:ext cx="6189180" cy="239150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r>
              <a:rPr lang="es-ES" sz="1400" b="1" dirty="0">
                <a:solidFill>
                  <a:schemeClr val="bg1">
                    <a:lumMod val="40000"/>
                    <a:lumOff val="60000"/>
                  </a:schemeClr>
                </a:solidFill>
              </a:rPr>
              <a:t>Cargos:</a:t>
            </a:r>
          </a:p>
          <a:p>
            <a:endParaRPr lang="en-US" sz="1400" b="1" dirty="0"/>
          </a:p>
          <a:p>
            <a:r>
              <a:rPr lang="en-US" sz="1600" b="1" dirty="0" err="1">
                <a:solidFill>
                  <a:schemeClr val="bg1">
                    <a:lumMod val="40000"/>
                    <a:lumOff val="60000"/>
                  </a:schemeClr>
                </a:solidFill>
              </a:rPr>
              <a:t>Desarrollador</a:t>
            </a:r>
            <a:r>
              <a:rPr lang="en-US" sz="1600" b="1" dirty="0">
                <a:solidFill>
                  <a:schemeClr val="bg1">
                    <a:lumMod val="40000"/>
                    <a:lumOff val="60000"/>
                  </a:schemeClr>
                </a:solidFill>
              </a:rPr>
              <a:t> WEB: </a:t>
            </a:r>
            <a:r>
              <a:rPr lang="en-US" sz="1600" b="1" dirty="0"/>
              <a:t>Se </a:t>
            </a:r>
            <a:r>
              <a:rPr lang="en-US" sz="1600" b="1" dirty="0" err="1"/>
              <a:t>encarga</a:t>
            </a:r>
            <a:r>
              <a:rPr lang="en-US" sz="1600" b="1" dirty="0"/>
              <a:t> del </a:t>
            </a:r>
            <a:r>
              <a:rPr lang="en-US" sz="1600" b="1" dirty="0" err="1"/>
              <a:t>funcionamiento</a:t>
            </a:r>
            <a:r>
              <a:rPr lang="en-US" sz="1600" b="1" dirty="0"/>
              <a:t> del software</a:t>
            </a:r>
          </a:p>
          <a:p>
            <a:endParaRPr lang="en-US" sz="1600" b="1" dirty="0"/>
          </a:p>
          <a:p>
            <a:r>
              <a:rPr lang="en-US" sz="1600" b="1" dirty="0" err="1">
                <a:solidFill>
                  <a:schemeClr val="bg1">
                    <a:lumMod val="40000"/>
                    <a:lumOff val="60000"/>
                  </a:schemeClr>
                </a:solidFill>
              </a:rPr>
              <a:t>Diseñador</a:t>
            </a:r>
            <a:r>
              <a:rPr lang="en-US" sz="1600" b="1" dirty="0">
                <a:solidFill>
                  <a:schemeClr val="bg1">
                    <a:lumMod val="40000"/>
                    <a:lumOff val="60000"/>
                  </a:schemeClr>
                </a:solidFill>
              </a:rPr>
              <a:t> WEB: </a:t>
            </a:r>
            <a:r>
              <a:rPr lang="en-US" sz="1600" b="1" dirty="0"/>
              <a:t>Se </a:t>
            </a:r>
            <a:r>
              <a:rPr lang="en-US" sz="1600" b="1" dirty="0" err="1"/>
              <a:t>encarga</a:t>
            </a:r>
            <a:r>
              <a:rPr lang="en-US" sz="1600" b="1" dirty="0"/>
              <a:t> del Desarrollo de las interfaces </a:t>
            </a:r>
            <a:r>
              <a:rPr lang="en-US" sz="1600" b="1" dirty="0" err="1"/>
              <a:t>gráficas</a:t>
            </a:r>
            <a:r>
              <a:rPr lang="en-US" sz="1600" b="1" dirty="0"/>
              <a:t> </a:t>
            </a:r>
          </a:p>
          <a:p>
            <a:endParaRPr lang="en-US" sz="1600" b="1" dirty="0">
              <a:solidFill>
                <a:schemeClr val="bg1">
                  <a:lumMod val="40000"/>
                  <a:lumOff val="60000"/>
                </a:schemeClr>
              </a:solidFill>
            </a:endParaRPr>
          </a:p>
          <a:p>
            <a:r>
              <a:rPr lang="en-US" sz="1600" b="1" dirty="0">
                <a:solidFill>
                  <a:schemeClr val="bg1">
                    <a:lumMod val="40000"/>
                    <a:lumOff val="60000"/>
                  </a:schemeClr>
                </a:solidFill>
              </a:rPr>
              <a:t>WEB Master: </a:t>
            </a:r>
            <a:r>
              <a:rPr lang="en-US" sz="1600" b="1" dirty="0">
                <a:solidFill>
                  <a:schemeClr val="tx2"/>
                </a:solidFill>
              </a:rPr>
              <a:t>Integra </a:t>
            </a:r>
            <a:r>
              <a:rPr lang="en-US" sz="1600" b="1" dirty="0" err="1">
                <a:solidFill>
                  <a:schemeClr val="tx2"/>
                </a:solidFill>
              </a:rPr>
              <a:t>el</a:t>
            </a:r>
            <a:r>
              <a:rPr lang="en-US" sz="1600" b="1" dirty="0">
                <a:solidFill>
                  <a:schemeClr val="tx2"/>
                </a:solidFill>
              </a:rPr>
              <a:t> </a:t>
            </a:r>
            <a:r>
              <a:rPr lang="en-US" sz="1600" b="1" dirty="0" err="1">
                <a:solidFill>
                  <a:schemeClr val="tx2"/>
                </a:solidFill>
              </a:rPr>
              <a:t>funcionamiento</a:t>
            </a:r>
            <a:r>
              <a:rPr lang="en-US" sz="1600" b="1" dirty="0">
                <a:solidFill>
                  <a:schemeClr val="tx2"/>
                </a:solidFill>
              </a:rPr>
              <a:t> del software con las interfaces </a:t>
            </a:r>
            <a:r>
              <a:rPr lang="en-US" sz="1600" b="1" dirty="0" err="1">
                <a:solidFill>
                  <a:schemeClr val="tx2"/>
                </a:solidFill>
              </a:rPr>
              <a:t>gráficas</a:t>
            </a:r>
            <a:r>
              <a:rPr lang="en-US" sz="1600" b="1" dirty="0">
                <a:solidFill>
                  <a:schemeClr val="tx2"/>
                </a:solidFill>
              </a:rPr>
              <a:t>. Se </a:t>
            </a:r>
            <a:r>
              <a:rPr lang="en-US" sz="1600" b="1" dirty="0" err="1">
                <a:solidFill>
                  <a:schemeClr val="tx2"/>
                </a:solidFill>
              </a:rPr>
              <a:t>encarga</a:t>
            </a:r>
            <a:r>
              <a:rPr lang="en-US" sz="1600" b="1" dirty="0">
                <a:solidFill>
                  <a:schemeClr val="tx2"/>
                </a:solidFill>
              </a:rPr>
              <a:t> de las </a:t>
            </a:r>
            <a:r>
              <a:rPr lang="en-US" sz="1600" b="1" dirty="0" err="1">
                <a:solidFill>
                  <a:schemeClr val="tx2"/>
                </a:solidFill>
              </a:rPr>
              <a:t>actualizaciones</a:t>
            </a:r>
            <a:r>
              <a:rPr lang="en-US" sz="1600" b="1" dirty="0">
                <a:solidFill>
                  <a:schemeClr val="tx2"/>
                </a:solidFill>
              </a:rPr>
              <a:t> de software</a:t>
            </a:r>
          </a:p>
          <a:p>
            <a:endParaRPr lang="en-US" sz="1400" b="1" dirty="0"/>
          </a:p>
          <a:p>
            <a:endParaRPr lang="en-US" sz="1400" b="1"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rabajo en Equipo | Qué es, características, ventajas, importancia y más">
            <a:extLst>
              <a:ext uri="{FF2B5EF4-FFF2-40B4-BE49-F238E27FC236}">
                <a16:creationId xmlns:a16="http://schemas.microsoft.com/office/drawing/2014/main" id="{D68D35CC-C0CD-E947-DAF4-36EFE018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6" y="995212"/>
            <a:ext cx="1752945" cy="104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21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74606" y="772261"/>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vs Backend</a:t>
            </a:r>
            <a:endParaRPr dirty="0"/>
          </a:p>
        </p:txBody>
      </p:sp>
      <p:cxnSp>
        <p:nvCxnSpPr>
          <p:cNvPr id="8" name="Google Shape;137;p27"/>
          <p:cNvCxnSpPr/>
          <p:nvPr/>
        </p:nvCxnSpPr>
        <p:spPr>
          <a:xfrm>
            <a:off x="2060232" y="7465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2D21FF0-0745-182E-4FD9-8C676EE846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80" r="8261"/>
          <a:stretch/>
        </p:blipFill>
        <p:spPr bwMode="auto">
          <a:xfrm>
            <a:off x="5941519" y="1394098"/>
            <a:ext cx="2976805" cy="3528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ackend vs Frontend : r/ProgrammerHumor">
            <a:extLst>
              <a:ext uri="{FF2B5EF4-FFF2-40B4-BE49-F238E27FC236}">
                <a16:creationId xmlns:a16="http://schemas.microsoft.com/office/drawing/2014/main" id="{9067CECA-34EA-46EF-A30F-4FEF54C27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587"/>
          <a:stretch/>
        </p:blipFill>
        <p:spPr bwMode="auto">
          <a:xfrm>
            <a:off x="2143422" y="2078698"/>
            <a:ext cx="3798097" cy="253455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DCB9E5F-241A-B9B7-7CE4-BA82B2408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821" y="36484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9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74606" y="776720"/>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vs Backend</a:t>
            </a:r>
            <a:endParaRPr dirty="0"/>
          </a:p>
        </p:txBody>
      </p:sp>
      <p:cxnSp>
        <p:nvCxnSpPr>
          <p:cNvPr id="8" name="Google Shape;137;p27"/>
          <p:cNvCxnSpPr/>
          <p:nvPr/>
        </p:nvCxnSpPr>
        <p:spPr>
          <a:xfrm>
            <a:off x="2060232" y="764290"/>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Qué es BACKEND y FRONTEND? (guía completa) | EDteam">
            <a:extLst>
              <a:ext uri="{FF2B5EF4-FFF2-40B4-BE49-F238E27FC236}">
                <a16:creationId xmlns:a16="http://schemas.microsoft.com/office/drawing/2014/main" id="{0B9DF760-63EF-6978-A932-D7E9E7A4A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606" y="1630962"/>
            <a:ext cx="5146432" cy="28930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21A73A-C129-E74D-3623-8270E0A41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21" y="36484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7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 Front-</a:t>
            </a:r>
            <a:r>
              <a:rPr lang="es-ES" dirty="0" err="1"/>
              <a:t>end</a:t>
            </a:r>
            <a:r>
              <a:rPr lang="es-ES" dirty="0"/>
              <a:t> </a:t>
            </a:r>
          </a:p>
          <a:p>
            <a:pPr marL="146050" lvl="0" indent="0">
              <a:buSzPts val="1300"/>
            </a:pPr>
            <a:r>
              <a:rPr lang="es-ES" dirty="0"/>
              <a:t> - Back-</a:t>
            </a:r>
            <a:r>
              <a:rPr lang="es-ES" dirty="0" err="1"/>
              <a:t>end</a:t>
            </a:r>
            <a:endParaRPr lang="es-ES" dirty="0"/>
          </a:p>
          <a:p>
            <a:pPr marL="146050" lvl="0" indent="0">
              <a:buSzPts val="1300"/>
            </a:pPr>
            <a:r>
              <a:rPr lang="es-ES" dirty="0"/>
              <a:t> - Api</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7489796B-5FA5-6D9A-2D48-0393C0B1B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3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API Backend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even-Step Guide to API-First Integration">
            <a:extLst>
              <a:ext uri="{FF2B5EF4-FFF2-40B4-BE49-F238E27FC236}">
                <a16:creationId xmlns:a16="http://schemas.microsoft.com/office/drawing/2014/main" id="{DEA3573C-6D0A-5162-9CEB-CB648B7B8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892" y="1477425"/>
            <a:ext cx="6002215" cy="32261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FCA198-F66F-4C82-22B7-DABA00E1F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587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Entornos de Programación</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ameworks y Librerías de Full Stack: Su aporte para los desarrolladores en  el mercado. - Desafío Latam">
            <a:extLst>
              <a:ext uri="{FF2B5EF4-FFF2-40B4-BE49-F238E27FC236}">
                <a16:creationId xmlns:a16="http://schemas.microsoft.com/office/drawing/2014/main" id="{33C73D89-AA17-B56E-9B6E-914EAF1F4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482321"/>
            <a:ext cx="5897217" cy="32711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771965-D280-094B-AC8B-4614326F6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70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Frameworks Back-end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Top 10 Python Frameworks for Web Development">
            <a:extLst>
              <a:ext uri="{FF2B5EF4-FFF2-40B4-BE49-F238E27FC236}">
                <a16:creationId xmlns:a16="http://schemas.microsoft.com/office/drawing/2014/main" id="{3C67FF8B-1208-6AB9-D1DC-81BDECD3A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399" y="1453951"/>
            <a:ext cx="5499138" cy="32994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D38C548-8C84-79F7-E7CE-EED04EE1A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53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tHub - tiangolo/fastapi: FastAPI framework, high performance, easy to  learn, fast to code, ready for production">
            <a:extLst>
              <a:ext uri="{FF2B5EF4-FFF2-40B4-BE49-F238E27FC236}">
                <a16:creationId xmlns:a16="http://schemas.microsoft.com/office/drawing/2014/main" id="{025ED127-53C2-9414-43A1-7974AB6FA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457" y="1513719"/>
            <a:ext cx="6241628" cy="3120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342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375995"/>
            <a:ext cx="6189180" cy="333668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err="1"/>
              <a:t>FastAPI</a:t>
            </a:r>
            <a:r>
              <a:rPr lang="es-ES" sz="1400" b="1" dirty="0"/>
              <a:t> es un web </a:t>
            </a:r>
            <a:r>
              <a:rPr lang="es-ES" sz="1400" b="1" dirty="0" err="1"/>
              <a:t>framework</a:t>
            </a:r>
            <a:r>
              <a:rPr lang="es-ES" sz="1400" b="1" dirty="0"/>
              <a:t> moderno y rápido (de alto rendimiento) para construir </a:t>
            </a:r>
            <a:r>
              <a:rPr lang="es-ES" sz="1400" b="1" dirty="0" err="1"/>
              <a:t>APIs</a:t>
            </a:r>
            <a:r>
              <a:rPr lang="es-ES" sz="1400" b="1" dirty="0"/>
              <a:t> con Python 3.6+ basado en las anotaciones de tipos estándar de Python.</a:t>
            </a:r>
          </a:p>
          <a:p>
            <a:pPr marL="152400" indent="0">
              <a:buNone/>
            </a:pPr>
            <a:endParaRPr lang="es-ES" sz="1400" b="1" dirty="0"/>
          </a:p>
          <a:p>
            <a:pPr marL="152400" indent="0">
              <a:buNone/>
            </a:pPr>
            <a:r>
              <a:rPr lang="es-ES" sz="1400" b="1" dirty="0"/>
              <a:t>Sus características principales son:</a:t>
            </a:r>
          </a:p>
          <a:p>
            <a:pPr marL="152400" indent="0">
              <a:buNone/>
            </a:pPr>
            <a:endParaRPr lang="es-ES" sz="1400" b="1" dirty="0">
              <a:solidFill>
                <a:schemeClr val="bg1"/>
              </a:solidFill>
            </a:endParaRPr>
          </a:p>
          <a:p>
            <a:pPr marL="152400" indent="0">
              <a:buNone/>
            </a:pPr>
            <a:r>
              <a:rPr lang="es-ES" sz="1400" b="1" dirty="0">
                <a:solidFill>
                  <a:schemeClr val="bg1"/>
                </a:solidFill>
              </a:rPr>
              <a:t>Rapidez: </a:t>
            </a:r>
            <a:r>
              <a:rPr lang="es-ES" sz="1400" b="1" dirty="0"/>
              <a:t>Alto rendimiento, a la par con </a:t>
            </a:r>
            <a:r>
              <a:rPr lang="es-ES" sz="1400" b="1" dirty="0" err="1"/>
              <a:t>NodeJS</a:t>
            </a:r>
            <a:r>
              <a:rPr lang="es-ES" sz="1400" b="1" dirty="0"/>
              <a:t> y </a:t>
            </a:r>
            <a:r>
              <a:rPr lang="es-ES" sz="1400" b="1" dirty="0" err="1"/>
              <a:t>Go</a:t>
            </a:r>
            <a:r>
              <a:rPr lang="es-ES" sz="1400" b="1" dirty="0"/>
              <a:t> (gracias a </a:t>
            </a:r>
            <a:r>
              <a:rPr lang="es-ES" sz="1400" b="1" dirty="0" err="1"/>
              <a:t>Starlette</a:t>
            </a:r>
            <a:r>
              <a:rPr lang="es-ES" sz="1400" b="1" dirty="0"/>
              <a:t> y </a:t>
            </a:r>
            <a:r>
              <a:rPr lang="es-ES" sz="1400" b="1" dirty="0" err="1"/>
              <a:t>Pydantic</a:t>
            </a:r>
            <a:r>
              <a:rPr lang="es-ES" sz="1400" b="1" dirty="0"/>
              <a:t>). Uno de los </a:t>
            </a:r>
            <a:r>
              <a:rPr lang="es-ES" sz="1400" b="1" dirty="0" err="1"/>
              <a:t>frameworks</a:t>
            </a:r>
            <a:r>
              <a:rPr lang="es-ES" sz="1400" b="1" dirty="0"/>
              <a:t> de Python más rápidos. </a:t>
            </a:r>
          </a:p>
          <a:p>
            <a:pPr marL="152400" indent="0">
              <a:buNone/>
            </a:pPr>
            <a:endParaRPr lang="es-ES" sz="1400" b="1" dirty="0"/>
          </a:p>
          <a:p>
            <a:pPr marL="152400" indent="0">
              <a:buNone/>
            </a:pPr>
            <a:endParaRPr lang="es-ES" sz="1400" b="1" dirty="0"/>
          </a:p>
          <a:p>
            <a:pPr marL="152400" indent="0">
              <a:buNone/>
            </a:pPr>
            <a:r>
              <a:rPr lang="es-ES" sz="1400" b="1" dirty="0">
                <a:solidFill>
                  <a:schemeClr val="bg1"/>
                </a:solidFill>
              </a:rPr>
              <a:t>Rápido de programar: </a:t>
            </a:r>
            <a:r>
              <a:rPr lang="es-ES" sz="1400" b="1" dirty="0"/>
              <a:t>Incrementa la velocidad de desarrollo entre 200% y 300%. </a:t>
            </a:r>
            <a:endParaRPr lang="en-US" sz="1400" b="1" dirty="0"/>
          </a:p>
          <a:p>
            <a:endParaRPr lang="en-US" sz="1400" b="1" dirty="0"/>
          </a:p>
        </p:txBody>
      </p:sp>
    </p:spTree>
    <p:extLst>
      <p:ext uri="{BB962C8B-B14F-4D97-AF65-F5344CB8AC3E}">
        <p14:creationId xmlns:p14="http://schemas.microsoft.com/office/powerpoint/2010/main" val="2703401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603799"/>
            <a:ext cx="6189180" cy="3108877"/>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a:solidFill>
                  <a:schemeClr val="bg1"/>
                </a:solidFill>
              </a:rPr>
              <a:t>Menos errores: </a:t>
            </a:r>
            <a:r>
              <a:rPr lang="es-ES" sz="1400" b="1" dirty="0"/>
              <a:t>Reduce los errores humanos (de programador) aproximadamente un 40%. </a:t>
            </a:r>
          </a:p>
          <a:p>
            <a:pPr marL="152400" indent="0">
              <a:buNone/>
            </a:pPr>
            <a:endParaRPr lang="es-ES" sz="1400" b="1" dirty="0"/>
          </a:p>
          <a:p>
            <a:pPr marL="152400" indent="0">
              <a:buNone/>
            </a:pPr>
            <a:r>
              <a:rPr lang="es-ES" sz="1400" b="1" dirty="0">
                <a:solidFill>
                  <a:schemeClr val="bg1"/>
                </a:solidFill>
              </a:rPr>
              <a:t>Intuitivo: </a:t>
            </a:r>
            <a:r>
              <a:rPr lang="es-ES" sz="1400" b="1" dirty="0"/>
              <a:t>Gran soporte en los editores con auto completado en todas partes. Gasta menos tiempo </a:t>
            </a:r>
            <a:r>
              <a:rPr lang="es-ES" sz="1400" b="1" dirty="0" err="1"/>
              <a:t>debugging</a:t>
            </a:r>
            <a:r>
              <a:rPr lang="es-ES" sz="1400" b="1" dirty="0"/>
              <a:t>.</a:t>
            </a:r>
          </a:p>
          <a:p>
            <a:pPr marL="152400" indent="0">
              <a:buNone/>
            </a:pPr>
            <a:endParaRPr lang="es-ES" sz="1400" b="1" dirty="0"/>
          </a:p>
          <a:p>
            <a:pPr marL="152400" indent="0">
              <a:buNone/>
            </a:pPr>
            <a:r>
              <a:rPr lang="es-ES" sz="1400" b="1" dirty="0">
                <a:solidFill>
                  <a:schemeClr val="bg1"/>
                </a:solidFill>
              </a:rPr>
              <a:t>Fácil: </a:t>
            </a:r>
            <a:r>
              <a:rPr lang="es-ES" sz="1400" b="1" dirty="0"/>
              <a:t>Está diseñado para ser fácil de usar y aprender. Gastando menos tiempo leyendo documentación.</a:t>
            </a:r>
          </a:p>
          <a:p>
            <a:pPr marL="152400" indent="0">
              <a:buNone/>
            </a:pPr>
            <a:endParaRPr lang="es-ES" sz="1400" b="1" dirty="0"/>
          </a:p>
          <a:p>
            <a:pPr marL="152400" indent="0">
              <a:buNone/>
            </a:pPr>
            <a:r>
              <a:rPr lang="es-ES" sz="1400" b="1" dirty="0">
                <a:solidFill>
                  <a:schemeClr val="bg1"/>
                </a:solidFill>
              </a:rPr>
              <a:t>Corto: </a:t>
            </a:r>
            <a:r>
              <a:rPr lang="es-ES" sz="1400" b="1" dirty="0"/>
              <a:t>Minimiza la duplicación de código. Múltiples funcionalidades con cada declaración de parámetros. Menos errores.</a:t>
            </a:r>
          </a:p>
          <a:p>
            <a:pPr marL="152400" indent="0">
              <a:buNone/>
            </a:pPr>
            <a:endParaRPr lang="es-ES" sz="1400" b="1" dirty="0"/>
          </a:p>
          <a:p>
            <a:pPr marL="152400" indent="0">
              <a:buNone/>
            </a:pPr>
            <a:endParaRPr lang="es-ES" sz="1400" b="1" dirty="0"/>
          </a:p>
        </p:txBody>
      </p:sp>
    </p:spTree>
    <p:extLst>
      <p:ext uri="{BB962C8B-B14F-4D97-AF65-F5344CB8AC3E}">
        <p14:creationId xmlns:p14="http://schemas.microsoft.com/office/powerpoint/2010/main" val="183194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B523F55B-9B78-7908-6868-423929215F8B}"/>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400" b="1" dirty="0">
                <a:solidFill>
                  <a:schemeClr val="bg1"/>
                </a:solidFill>
              </a:rPr>
              <a:t>Robusto: </a:t>
            </a:r>
            <a:r>
              <a:rPr lang="es-ES" sz="1400" b="1" dirty="0">
                <a:solidFill>
                  <a:schemeClr val="tx2"/>
                </a:solidFill>
              </a:rPr>
              <a:t>Crea código listo para producción con documentación automática interactiva.</a:t>
            </a:r>
          </a:p>
          <a:p>
            <a:pPr marL="152400" indent="0">
              <a:buNone/>
            </a:pPr>
            <a:endParaRPr lang="es-ES" sz="1400" b="1" dirty="0">
              <a:solidFill>
                <a:schemeClr val="tx2"/>
              </a:solidFill>
            </a:endParaRPr>
          </a:p>
          <a:p>
            <a:pPr marL="152400" indent="0">
              <a:buNone/>
            </a:pPr>
            <a:r>
              <a:rPr lang="es-ES" sz="1400" b="1" dirty="0">
                <a:solidFill>
                  <a:schemeClr val="bg1"/>
                </a:solidFill>
              </a:rPr>
              <a:t>Basado en estándares: </a:t>
            </a:r>
            <a:r>
              <a:rPr lang="es-ES" sz="1400" b="1" dirty="0">
                <a:solidFill>
                  <a:schemeClr val="tx2"/>
                </a:solidFill>
              </a:rPr>
              <a:t>Basado y totalmente compatible con los estándares abiertos para </a:t>
            </a:r>
            <a:r>
              <a:rPr lang="es-ES" sz="1400" b="1" dirty="0" err="1">
                <a:solidFill>
                  <a:schemeClr val="tx2"/>
                </a:solidFill>
              </a:rPr>
              <a:t>APIs</a:t>
            </a:r>
            <a:r>
              <a:rPr lang="es-ES" sz="1400" b="1" dirty="0">
                <a:solidFill>
                  <a:schemeClr val="tx2"/>
                </a:solidFill>
              </a:rPr>
              <a:t>: </a:t>
            </a:r>
            <a:r>
              <a:rPr lang="es-ES" sz="1400" b="1" dirty="0" err="1">
                <a:solidFill>
                  <a:schemeClr val="tx2"/>
                </a:solidFill>
              </a:rPr>
              <a:t>OpenAPI</a:t>
            </a:r>
            <a:r>
              <a:rPr lang="es-ES" sz="1400" b="1" dirty="0">
                <a:solidFill>
                  <a:schemeClr val="tx2"/>
                </a:solidFill>
              </a:rPr>
              <a:t> (conocido previamente como </a:t>
            </a:r>
            <a:r>
              <a:rPr lang="es-ES" sz="1400" b="1" dirty="0" err="1">
                <a:solidFill>
                  <a:schemeClr val="tx2"/>
                </a:solidFill>
              </a:rPr>
              <a:t>Swagger</a:t>
            </a:r>
            <a:r>
              <a:rPr lang="es-ES" sz="1400" b="1" dirty="0">
                <a:solidFill>
                  <a:schemeClr val="tx2"/>
                </a:solidFill>
              </a:rPr>
              <a:t>) y JSON </a:t>
            </a:r>
            <a:r>
              <a:rPr lang="es-ES" sz="1400" b="1" dirty="0" err="1">
                <a:solidFill>
                  <a:schemeClr val="tx2"/>
                </a:solidFill>
              </a:rPr>
              <a:t>Schema</a:t>
            </a:r>
            <a:r>
              <a:rPr lang="es-ES" sz="1400" b="1" dirty="0">
                <a:solidFill>
                  <a:schemeClr val="tx2"/>
                </a:solidFill>
              </a:rPr>
              <a:t>.</a:t>
            </a:r>
          </a:p>
          <a:p>
            <a:pPr marL="152400" indent="0">
              <a:buNone/>
            </a:pPr>
            <a:endParaRPr lang="es-ES" sz="1400" b="1" dirty="0"/>
          </a:p>
        </p:txBody>
      </p:sp>
    </p:spTree>
    <p:extLst>
      <p:ext uri="{BB962C8B-B14F-4D97-AF65-F5344CB8AC3E}">
        <p14:creationId xmlns:p14="http://schemas.microsoft.com/office/powerpoint/2010/main" val="77107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astAPI vs Flask - The Complete Guide">
            <a:extLst>
              <a:ext uri="{FF2B5EF4-FFF2-40B4-BE49-F238E27FC236}">
                <a16:creationId xmlns:a16="http://schemas.microsoft.com/office/drawing/2014/main" id="{3976FA49-AF37-FB79-FB43-3D126360C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258736"/>
            <a:ext cx="7097688" cy="354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23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bg1"/>
                </a:solidFill>
              </a:rPr>
              <a:t>Servidor Local: </a:t>
            </a:r>
            <a:r>
              <a:rPr lang="es-ES" sz="1800" b="1" dirty="0" err="1">
                <a:solidFill>
                  <a:schemeClr val="tx2"/>
                </a:solidFill>
              </a:rPr>
              <a:t>FastAPI</a:t>
            </a:r>
            <a:r>
              <a:rPr lang="es-ES" sz="1800" b="1" dirty="0">
                <a:solidFill>
                  <a:schemeClr val="tx2"/>
                </a:solidFill>
              </a:rPr>
              <a:t> nos permite crear un servidor local llamado </a:t>
            </a:r>
            <a:r>
              <a:rPr lang="es-ES" sz="1800" b="1" dirty="0" err="1">
                <a:solidFill>
                  <a:schemeClr val="tx2"/>
                </a:solidFill>
              </a:rPr>
              <a:t>Uvicorn</a:t>
            </a:r>
            <a:r>
              <a:rPr lang="es-ES" sz="1800" b="1" dirty="0">
                <a:solidFill>
                  <a:schemeClr val="tx2"/>
                </a:solidFill>
              </a:rPr>
              <a:t>.</a:t>
            </a:r>
          </a:p>
          <a:p>
            <a:pPr marL="152400" indent="0">
              <a:buNone/>
            </a:pPr>
            <a:endParaRPr lang="es-ES" sz="1400" b="1" dirty="0">
              <a:solidFill>
                <a:schemeClr val="tx2"/>
              </a:solidFill>
            </a:endParaRPr>
          </a:p>
          <a:p>
            <a:pPr marL="152400" indent="0">
              <a:buNone/>
            </a:pPr>
            <a:endParaRPr lang="es-ES" sz="1400" b="1" dirty="0"/>
          </a:p>
        </p:txBody>
      </p:sp>
    </p:spTree>
    <p:extLst>
      <p:ext uri="{BB962C8B-B14F-4D97-AF65-F5344CB8AC3E}">
        <p14:creationId xmlns:p14="http://schemas.microsoft.com/office/powerpoint/2010/main" val="316943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CRUD</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What is CRUD? Definition, Meaning &amp; Operations ⚙️">
            <a:extLst>
              <a:ext uri="{FF2B5EF4-FFF2-40B4-BE49-F238E27FC236}">
                <a16:creationId xmlns:a16="http://schemas.microsoft.com/office/drawing/2014/main" id="{14C3B0FC-C718-9229-FBF0-4C8010221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5354" y="1404020"/>
            <a:ext cx="5522056" cy="331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147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¿Cómo hacer </a:t>
            </a:r>
            <a:r>
              <a:rPr lang="es-ES" sz="1800" b="1" dirty="0" err="1">
                <a:solidFill>
                  <a:schemeClr val="accent6">
                    <a:lumMod val="60000"/>
                    <a:lumOff val="40000"/>
                  </a:schemeClr>
                </a:solidFill>
              </a:rPr>
              <a:t>get</a:t>
            </a:r>
            <a:r>
              <a:rPr lang="es-ES" sz="1800" b="1" dirty="0">
                <a:solidFill>
                  <a:schemeClr val="accent6">
                    <a:lumMod val="60000"/>
                    <a:lumOff val="40000"/>
                  </a:schemeClr>
                </a:solidFill>
              </a:rPr>
              <a:t> en Python?</a:t>
            </a:r>
          </a:p>
          <a:p>
            <a:pPr marL="152400" indent="0" algn="just">
              <a:buNone/>
            </a:pPr>
            <a:r>
              <a:rPr lang="es-ES" sz="1800" b="1" dirty="0">
                <a:solidFill>
                  <a:schemeClr val="tx2"/>
                </a:solidFill>
              </a:rPr>
              <a:t>Para hacer una petición GET , simplemente hay que llamar a la función </a:t>
            </a:r>
            <a:r>
              <a:rPr lang="es-ES" sz="1800" b="1" dirty="0" err="1">
                <a:solidFill>
                  <a:schemeClr val="tx2"/>
                </a:solidFill>
              </a:rPr>
              <a:t>get</a:t>
            </a:r>
            <a:r>
              <a:rPr lang="es-ES" sz="1800" b="1" dirty="0">
                <a:solidFill>
                  <a:schemeClr val="tx2"/>
                </a:solidFill>
              </a:rPr>
              <a:t>() . Si la respuesta es un JSON, que es lo más común, podemos llamar al método </a:t>
            </a:r>
            <a:r>
              <a:rPr lang="es-ES" sz="1800" b="1" dirty="0" err="1">
                <a:solidFill>
                  <a:schemeClr val="tx2"/>
                </a:solidFill>
              </a:rPr>
              <a:t>json</a:t>
            </a:r>
            <a:r>
              <a:rPr lang="es-ES" sz="1800" b="1" dirty="0">
                <a:solidFill>
                  <a:schemeClr val="tx2"/>
                </a:solidFill>
              </a:rPr>
              <a:t>() de la respuesta para que decodifique los datos y los devuelva como un diccionario con los campos de dicho JSON.</a:t>
            </a:r>
            <a:endParaRPr lang="es-ES" sz="1400" b="1" dirty="0">
              <a:solidFill>
                <a:schemeClr val="tx2"/>
              </a:solidFill>
            </a:endParaRPr>
          </a:p>
          <a:p>
            <a:pPr marL="152400" indent="0">
              <a:buNone/>
            </a:pPr>
            <a:endParaRPr lang="es-ES" sz="1400" b="1" dirty="0"/>
          </a:p>
        </p:txBody>
      </p:sp>
    </p:spTree>
    <p:extLst>
      <p:ext uri="{BB962C8B-B14F-4D97-AF65-F5344CB8AC3E}">
        <p14:creationId xmlns:p14="http://schemas.microsoft.com/office/powerpoint/2010/main" val="1636673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JSON?</a:t>
            </a:r>
          </a:p>
          <a:p>
            <a:pPr marL="152400" indent="0" algn="just">
              <a:buNone/>
            </a:pPr>
            <a:r>
              <a:rPr lang="es-ES" sz="1800" b="1" dirty="0">
                <a:solidFill>
                  <a:schemeClr val="tx2"/>
                </a:solidFill>
              </a:rPr>
              <a:t>Se describe el formato JSON (JavaScript </a:t>
            </a:r>
            <a:r>
              <a:rPr lang="es-ES" sz="1800" b="1" dirty="0" err="1">
                <a:solidFill>
                  <a:schemeClr val="tx2"/>
                </a:solidFill>
              </a:rPr>
              <a:t>Object</a:t>
            </a:r>
            <a:r>
              <a:rPr lang="es-ES" sz="1800" b="1" dirty="0">
                <a:solidFill>
                  <a:schemeClr val="tx2"/>
                </a:solidFill>
              </a:rPr>
              <a:t> </a:t>
            </a:r>
            <a:r>
              <a:rPr lang="es-ES" sz="1800" b="1" dirty="0" err="1">
                <a:solidFill>
                  <a:schemeClr val="tx2"/>
                </a:solidFill>
              </a:rPr>
              <a:t>Notation</a:t>
            </a:r>
            <a:r>
              <a:rPr lang="es-ES" sz="1800" b="1" dirty="0">
                <a:solidFill>
                  <a:schemeClr val="tx2"/>
                </a:solidFill>
              </a:rPr>
              <a:t>).</a:t>
            </a:r>
          </a:p>
          <a:p>
            <a:pPr marL="152400" indent="0" algn="just">
              <a:buNone/>
            </a:pPr>
            <a:r>
              <a:rPr lang="es-ES" sz="1800" b="1" dirty="0">
                <a:solidFill>
                  <a:schemeClr val="tx2"/>
                </a:solidFill>
              </a:rPr>
              <a:t>JSON (JavaScript </a:t>
            </a:r>
            <a:r>
              <a:rPr lang="es-ES" sz="1800" b="1" dirty="0" err="1">
                <a:solidFill>
                  <a:schemeClr val="tx2"/>
                </a:solidFill>
              </a:rPr>
              <a:t>Object</a:t>
            </a:r>
            <a:r>
              <a:rPr lang="es-ES" sz="1800" b="1" dirty="0">
                <a:solidFill>
                  <a:schemeClr val="tx2"/>
                </a:solidFill>
              </a:rPr>
              <a:t> </a:t>
            </a:r>
            <a:r>
              <a:rPr lang="es-ES" sz="1800" b="1" dirty="0" err="1">
                <a:solidFill>
                  <a:schemeClr val="tx2"/>
                </a:solidFill>
              </a:rPr>
              <a:t>Notation</a:t>
            </a:r>
            <a:r>
              <a:rPr lang="es-ES" sz="1800" b="1" dirty="0">
                <a:solidFill>
                  <a:schemeClr val="tx2"/>
                </a:solidFill>
              </a:rPr>
              <a:t>) es un formato ligero de intercambio de datos. JSON es de fácil lectura y escritura para los usuarios. JSON es fácil de analizar y generar por parte de las máquinas. JSON se basa en un subconjunto del lenguaje de programación JavaScript, Estándar ECMA-262 3a Edición - Diciembre de 1999. JSON es un formato de texto completamente independiente del lenguaje, pero que utiliza convenios que resultan familiares a los programadores de lenguajes de la familia C, incluidos C, C++, C#, Java™, JavaScript, Perl, Python y mucho otros.</a:t>
            </a:r>
            <a:endParaRPr lang="es-ES" sz="1400" b="1" dirty="0"/>
          </a:p>
        </p:txBody>
      </p:sp>
    </p:spTree>
    <p:extLst>
      <p:ext uri="{BB962C8B-B14F-4D97-AF65-F5344CB8AC3E}">
        <p14:creationId xmlns:p14="http://schemas.microsoft.com/office/powerpoint/2010/main" val="482281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1654841"/>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JSON?</a:t>
            </a: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A6A80510-B6FC-556F-CF05-3B513D640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07" y="1863752"/>
            <a:ext cx="6477872" cy="281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37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1654841"/>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¿JSON vs HTML?</a:t>
            </a: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a:p>
            <a:pPr marL="152400" indent="0">
              <a:buNone/>
            </a:pPr>
            <a:endParaRPr lang="es-ES" sz="1800" b="1" dirty="0">
              <a:solidFill>
                <a:schemeClr val="accent6">
                  <a:lumMod val="60000"/>
                  <a:lumOff val="40000"/>
                </a:schemeClr>
              </a:solidFill>
            </a:endParaRPr>
          </a:p>
        </p:txBody>
      </p:sp>
      <p:pic>
        <p:nvPicPr>
          <p:cNvPr id="1026" name="Picture 2">
            <a:extLst>
              <a:ext uri="{FF2B5EF4-FFF2-40B4-BE49-F238E27FC236}">
                <a16:creationId xmlns:a16="http://schemas.microsoft.com/office/drawing/2014/main" id="{A6A80510-B6FC-556F-CF05-3B513D6402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886"/>
          <a:stretch/>
        </p:blipFill>
        <p:spPr bwMode="auto">
          <a:xfrm>
            <a:off x="-1" y="1744851"/>
            <a:ext cx="4497369" cy="23816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ormato XML">
            <a:extLst>
              <a:ext uri="{FF2B5EF4-FFF2-40B4-BE49-F238E27FC236}">
                <a16:creationId xmlns:a16="http://schemas.microsoft.com/office/drawing/2014/main" id="{6629F4E2-3623-3D62-7D6A-AEFF45EA07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548"/>
          <a:stretch/>
        </p:blipFill>
        <p:spPr bwMode="auto">
          <a:xfrm>
            <a:off x="4661352" y="1946031"/>
            <a:ext cx="4465007" cy="319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2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endParaRPr lang="es-ES" dirty="0"/>
          </a:p>
          <a:p>
            <a:pPr algn="l"/>
            <a:r>
              <a:rPr lang="es-ES" dirty="0"/>
              <a:t> </a:t>
            </a:r>
            <a:r>
              <a:rPr lang="es-ES" b="1" dirty="0"/>
              <a:t>“La interfaz de usuario es como un chiste: si tienes que explicarla, entonces no es tan buena.”   </a:t>
            </a:r>
          </a:p>
          <a:p>
            <a:pPr algn="l"/>
            <a:r>
              <a:rPr lang="es-ES" dirty="0"/>
              <a:t>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JSON vs HTML</a:t>
            </a:r>
          </a:p>
          <a:p>
            <a:pPr marL="152400" indent="0" algn="just">
              <a:buNone/>
            </a:pPr>
            <a:r>
              <a:rPr lang="es-ES" sz="1800" b="1" dirty="0">
                <a:solidFill>
                  <a:schemeClr val="tx2"/>
                </a:solidFill>
              </a:rPr>
              <a:t>La principal alternativa a JSON es XML. Sin embargo, XML es cada vez menos común en los nuevos sistemas, y es fácil entender por qué además de ser más detallado (exactamente el doble en este caso), XML también tiene cierta ambigüedad al analizar una estructura de datos compatible con JavaScript. La conversión de XML en un objeto JavaScript puede tomar de decenas a cientos de líneas de código y, en última instancia, requiere personalización basada en el objeto específico que se está analizando. La conversión de JSON a un objeto JavaScript requiere una línea de código y no requiere conocimientos previos sobre el objeto que se está analizando.</a:t>
            </a:r>
            <a:endParaRPr lang="es-ES" sz="1400" b="1" dirty="0"/>
          </a:p>
        </p:txBody>
      </p:sp>
    </p:spTree>
    <p:extLst>
      <p:ext uri="{BB962C8B-B14F-4D97-AF65-F5344CB8AC3E}">
        <p14:creationId xmlns:p14="http://schemas.microsoft.com/office/powerpoint/2010/main" val="403286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54997" y="1744851"/>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tx2"/>
                </a:solidFill>
              </a:rPr>
              <a:t>Aunque JSON es un formato de datos relativamente conciso y flexible, y fácil de trabajar en muchos lenguajes de programación, hay algunos inconvenientes en el formato. Aquí están las 5 limitaciones principales:</a:t>
            </a:r>
          </a:p>
          <a:p>
            <a:pPr marL="152400" indent="0" algn="just">
              <a:buNone/>
            </a:pPr>
            <a:endParaRPr lang="es-ES" sz="1800" b="1" dirty="0">
              <a:solidFill>
                <a:schemeClr val="tx2"/>
              </a:solidFill>
            </a:endParaRPr>
          </a:p>
          <a:p>
            <a:pPr marL="152400" indent="0" algn="just">
              <a:buNone/>
            </a:pPr>
            <a:r>
              <a:rPr lang="es-ES" sz="1800" b="1" dirty="0">
                <a:solidFill>
                  <a:schemeClr val="accent6">
                    <a:lumMod val="60000"/>
                    <a:lumOff val="40000"/>
                  </a:schemeClr>
                </a:solidFill>
              </a:rPr>
              <a:t>Sin esquema. </a:t>
            </a:r>
            <a:r>
              <a:rPr lang="es-ES" sz="1800" b="1" dirty="0">
                <a:solidFill>
                  <a:schemeClr val="tx2"/>
                </a:solidFill>
              </a:rPr>
              <a:t>Por un lado, esto significa que tiene total flexibilidad para representar los datos de la manera que desee. Por otro lado, significa que también puede crear fácilmente datos deformados.</a:t>
            </a:r>
            <a:endParaRPr lang="es-ES" sz="1400" b="1" dirty="0"/>
          </a:p>
        </p:txBody>
      </p:sp>
    </p:spTree>
    <p:extLst>
      <p:ext uri="{BB962C8B-B14F-4D97-AF65-F5344CB8AC3E}">
        <p14:creationId xmlns:p14="http://schemas.microsoft.com/office/powerpoint/2010/main" val="3557069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408105" y="2066407"/>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Solo un tipo de número: </a:t>
            </a:r>
            <a:r>
              <a:rPr lang="es-ES" sz="1800" b="1" dirty="0">
                <a:solidFill>
                  <a:schemeClr val="tx2"/>
                </a:solidFill>
              </a:rPr>
              <a:t>el formato de punto flotante de doble precisión, IEEE-754. Esto significa que no puede aprovechar los diversos tipos de números y matices disponibles en muchos lenguajes de programación.</a:t>
            </a:r>
          </a:p>
          <a:p>
            <a:pPr marL="152400" indent="0" algn="just">
              <a:buNone/>
            </a:pPr>
            <a:endParaRPr lang="es-ES" sz="1800" b="1" dirty="0">
              <a:solidFill>
                <a:schemeClr val="tx2"/>
              </a:solidFill>
            </a:endParaRPr>
          </a:p>
          <a:p>
            <a:pPr marL="152400" indent="0" algn="just">
              <a:buNone/>
            </a:pPr>
            <a:r>
              <a:rPr lang="es-ES" sz="1800" b="1" dirty="0">
                <a:solidFill>
                  <a:schemeClr val="accent6">
                    <a:lumMod val="60000"/>
                    <a:lumOff val="40000"/>
                  </a:schemeClr>
                </a:solidFill>
              </a:rPr>
              <a:t>Sin tipo de fecha. </a:t>
            </a:r>
            <a:r>
              <a:rPr lang="es-ES" sz="1800" b="1" dirty="0">
                <a:solidFill>
                  <a:schemeClr val="tx2"/>
                </a:solidFill>
              </a:rPr>
              <a:t>Esta omisión significa que los desarrolladores deben recurrir al uso de representaciones de cadenas de fechas, lo que lleva a discrepancias de formato, o incluso la representación de fechas en milisegundos desde el momento (1 de enero de 1970).</a:t>
            </a:r>
          </a:p>
          <a:p>
            <a:pPr marL="152400" indent="0" algn="just">
              <a:buNone/>
            </a:pPr>
            <a:endParaRPr lang="es-ES" sz="1800" b="1" dirty="0">
              <a:solidFill>
                <a:schemeClr val="tx2"/>
              </a:solidFill>
            </a:endParaRPr>
          </a:p>
          <a:p>
            <a:pPr marL="152400" indent="0" algn="just">
              <a:buNone/>
            </a:pPr>
            <a:endParaRPr lang="es-ES" sz="1400" b="1" dirty="0"/>
          </a:p>
        </p:txBody>
      </p:sp>
    </p:spTree>
    <p:extLst>
      <p:ext uri="{BB962C8B-B14F-4D97-AF65-F5344CB8AC3E}">
        <p14:creationId xmlns:p14="http://schemas.microsoft.com/office/powerpoint/2010/main" val="23293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396382" y="1863752"/>
            <a:ext cx="7126296"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Limitaciones de JSON</a:t>
            </a:r>
          </a:p>
          <a:p>
            <a:pPr marL="152400" indent="0">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Sin comentarios. </a:t>
            </a:r>
            <a:r>
              <a:rPr lang="es-ES" sz="1800" b="1" dirty="0">
                <a:solidFill>
                  <a:schemeClr val="tx2"/>
                </a:solidFill>
              </a:rPr>
              <a:t>Esto hace que sea imposible anotar campos en línea, lo que requiere documentación adicional y aumenta la probabilidad de malentendidos.</a:t>
            </a:r>
          </a:p>
          <a:p>
            <a:pPr marL="152400" indent="0" algn="just">
              <a:buNone/>
            </a:pPr>
            <a:endParaRPr lang="es-ES" sz="1800" b="1" dirty="0">
              <a:solidFill>
                <a:schemeClr val="accent6">
                  <a:lumMod val="60000"/>
                  <a:lumOff val="40000"/>
                </a:schemeClr>
              </a:solidFill>
            </a:endParaRPr>
          </a:p>
          <a:p>
            <a:pPr marL="152400" indent="0" algn="just">
              <a:buNone/>
            </a:pPr>
            <a:r>
              <a:rPr lang="es-ES" sz="1800" b="1" dirty="0">
                <a:solidFill>
                  <a:schemeClr val="accent6">
                    <a:lumMod val="60000"/>
                    <a:lumOff val="40000"/>
                  </a:schemeClr>
                </a:solidFill>
              </a:rPr>
              <a:t>Verbosidad. </a:t>
            </a:r>
            <a:r>
              <a:rPr lang="es-ES" sz="1800" b="1" dirty="0">
                <a:solidFill>
                  <a:schemeClr val="tx2"/>
                </a:solidFill>
              </a:rPr>
              <a:t>Si bien JSON es menos detallado que XML, no es el formato de intercambio de datos más conciso. Para servicios de gran volumen o especiales, le recomendamos que utilice formatos de datos más eficientes.</a:t>
            </a:r>
          </a:p>
          <a:p>
            <a:pPr marL="152400" indent="0" algn="just">
              <a:buNone/>
            </a:pPr>
            <a:endParaRPr lang="es-ES" sz="1400" b="1" dirty="0"/>
          </a:p>
        </p:txBody>
      </p:sp>
    </p:spTree>
    <p:extLst>
      <p:ext uri="{BB962C8B-B14F-4D97-AF65-F5344CB8AC3E}">
        <p14:creationId xmlns:p14="http://schemas.microsoft.com/office/powerpoint/2010/main" val="338374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374865"/>
            <a:ext cx="6189180" cy="239377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a:p>
            <a:pPr marL="152400" indent="0" algn="just">
              <a:buNone/>
            </a:pPr>
            <a:r>
              <a:rPr lang="es-ES" sz="1800" b="1" dirty="0">
                <a:solidFill>
                  <a:schemeClr val="tx2"/>
                </a:solidFill>
              </a:rPr>
              <a:t>Un diccionario en Python es una estructura de datos que permite almacenar cualquier tipo de información, desde cadenas de texto o caracteres hasta números enteros, con decimales, listas e incluso otros diccionarios.</a:t>
            </a:r>
            <a:endParaRPr lang="es-ES" sz="1400" b="1" dirty="0"/>
          </a:p>
        </p:txBody>
      </p:sp>
    </p:spTree>
    <p:extLst>
      <p:ext uri="{BB962C8B-B14F-4D97-AF65-F5344CB8AC3E}">
        <p14:creationId xmlns:p14="http://schemas.microsoft.com/office/powerpoint/2010/main" val="300157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676399" y="938048"/>
            <a:ext cx="6189180" cy="75642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p:txBody>
      </p:sp>
      <p:pic>
        <p:nvPicPr>
          <p:cNvPr id="3074" name="Picture 2" descr="Declaración y manipulacion de diccionarios en Python - Facialix">
            <a:extLst>
              <a:ext uri="{FF2B5EF4-FFF2-40B4-BE49-F238E27FC236}">
                <a16:creationId xmlns:a16="http://schemas.microsoft.com/office/drawing/2014/main" id="{0B513B5E-306D-377A-4BBF-F0385DB1F0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272" b="11249"/>
          <a:stretch/>
        </p:blipFill>
        <p:spPr bwMode="auto">
          <a:xfrm>
            <a:off x="882872" y="1674410"/>
            <a:ext cx="7378255" cy="30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50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676399" y="938048"/>
            <a:ext cx="6189180" cy="75642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accent6">
                    <a:lumMod val="60000"/>
                    <a:lumOff val="40000"/>
                  </a:schemeClr>
                </a:solidFill>
              </a:rPr>
              <a:t>¿Qué es un diccionario?</a:t>
            </a:r>
          </a:p>
        </p:txBody>
      </p:sp>
      <p:pic>
        <p:nvPicPr>
          <p:cNvPr id="4098" name="Picture 2" descr="Diccionarios en python – Luis E Brito Rodríguez">
            <a:extLst>
              <a:ext uri="{FF2B5EF4-FFF2-40B4-BE49-F238E27FC236}">
                <a16:creationId xmlns:a16="http://schemas.microsoft.com/office/drawing/2014/main" id="{A25142B9-9261-9A12-0AC7-209EA2F6F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72" y="1694476"/>
            <a:ext cx="8088922" cy="302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34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015354" y="615012"/>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FastAPI</a:t>
            </a:r>
            <a:endParaRPr dirty="0"/>
          </a:p>
        </p:txBody>
      </p:sp>
      <p:cxnSp>
        <p:nvCxnSpPr>
          <p:cNvPr id="8" name="Google Shape;137;p27"/>
          <p:cNvCxnSpPr/>
          <p:nvPr/>
        </p:nvCxnSpPr>
        <p:spPr>
          <a:xfrm>
            <a:off x="2015354" y="567891"/>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BBDE05F-97EF-912B-2DA3-B82DBC62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06" y="209702"/>
            <a:ext cx="1394098" cy="13940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62;p45">
            <a:extLst>
              <a:ext uri="{FF2B5EF4-FFF2-40B4-BE49-F238E27FC236}">
                <a16:creationId xmlns:a16="http://schemas.microsoft.com/office/drawing/2014/main" id="{601FF45C-725D-C894-1F56-3BB4DE9D87B8}"/>
              </a:ext>
            </a:extLst>
          </p:cNvPr>
          <p:cNvSpPr txBox="1">
            <a:spLocks/>
          </p:cNvSpPr>
          <p:nvPr/>
        </p:nvSpPr>
        <p:spPr>
          <a:xfrm>
            <a:off x="1860299" y="1603800"/>
            <a:ext cx="3352797" cy="63060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r>
              <a:rPr lang="es-ES" sz="1800" b="1" dirty="0">
                <a:solidFill>
                  <a:schemeClr val="tx2"/>
                </a:solidFill>
              </a:rPr>
              <a:t>Es hora de programar…</a:t>
            </a:r>
          </a:p>
          <a:p>
            <a:pPr marL="152400" indent="0">
              <a:buNone/>
            </a:pPr>
            <a:endParaRPr lang="es-ES" sz="1400" b="1" dirty="0">
              <a:solidFill>
                <a:schemeClr val="tx2"/>
              </a:solidFill>
            </a:endParaRPr>
          </a:p>
          <a:p>
            <a:pPr marL="152400" indent="0">
              <a:buNone/>
            </a:pPr>
            <a:endParaRPr lang="es-ES" sz="1400" b="1" dirty="0"/>
          </a:p>
        </p:txBody>
      </p:sp>
      <p:pic>
        <p:nvPicPr>
          <p:cNvPr id="8200" name="Picture 8" descr="El futuro de los programadores en la industria 4.0 | Blogs U. Continental">
            <a:extLst>
              <a:ext uri="{FF2B5EF4-FFF2-40B4-BE49-F238E27FC236}">
                <a16:creationId xmlns:a16="http://schemas.microsoft.com/office/drawing/2014/main" id="{4F7021F4-88FD-BF49-A0C4-D821A9814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994" y="2032424"/>
            <a:ext cx="5138418" cy="28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417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t>Alfredo.garcias@alumno.buap.mx</a:t>
            </a:r>
          </a:p>
          <a:p>
            <a:pPr marL="0" indent="0" algn="ctr">
              <a:buClr>
                <a:schemeClr val="dk1"/>
              </a:buClr>
              <a:buFont typeface="Arial"/>
              <a:buNone/>
            </a:pPr>
            <a:r>
              <a:rPr lang="es-ES" dirty="0"/>
              <a:t>Contacto:2224237171</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Clase Anterior</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-Introducción</a:t>
            </a:r>
            <a:endParaRPr dirty="0"/>
          </a:p>
        </p:txBody>
      </p:sp>
      <p:sp>
        <p:nvSpPr>
          <p:cNvPr id="176" name="Google Shape;176;p30"/>
          <p:cNvSpPr txBox="1">
            <a:spLocks noGrp="1"/>
          </p:cNvSpPr>
          <p:nvPr>
            <p:ph type="title" idx="2"/>
          </p:nvPr>
        </p:nvSpPr>
        <p:spPr>
          <a:xfrm>
            <a:off x="4849169" y="1001125"/>
            <a:ext cx="223474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00</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7489796B-5FA5-6D9A-2D48-0393C0B1B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77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3"/>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85F4E849-8BB5-6F94-84FB-2918766C0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F44117E-68A2-2A05-65B4-CE9ACB3D6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interprete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3"/>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3B1F471-F3FB-E6B1-CCF7-A788406B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mas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35B5E8FF-9B55-8208-2002-0DA0C15EC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3"/>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A3C660F8-F53A-8453-4639-153323069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7440</TotalTime>
  <Words>1693</Words>
  <Application>Microsoft Office PowerPoint</Application>
  <PresentationFormat>Presentación en pantalla (16:9)</PresentationFormat>
  <Paragraphs>278</Paragraphs>
  <Slides>38</Slides>
  <Notes>38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Anton</vt:lpstr>
      <vt:lpstr>Fira Sans Condensed Light</vt:lpstr>
      <vt:lpstr>Rajdhani</vt:lpstr>
      <vt:lpstr>Advent Pro Light</vt:lpstr>
      <vt:lpstr>Arial</vt:lpstr>
      <vt:lpstr>Ai Tech Agency by Slidesgo</vt:lpstr>
      <vt:lpstr>Presentación de PowerPoint</vt:lpstr>
      <vt:lpstr>Bienvenida</vt:lpstr>
      <vt:lpstr>Presentación de PowerPoint</vt:lpstr>
      <vt:lpstr>Clase Anterior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Equipos de Trabajo</vt:lpstr>
      <vt:lpstr>Fronted vs Backend</vt:lpstr>
      <vt:lpstr>Fronted vs Backend</vt:lpstr>
      <vt:lpstr>INTRODUCCIÓN</vt:lpstr>
      <vt:lpstr>Fronted API Backend</vt:lpstr>
      <vt:lpstr>Entornos de Programación</vt:lpstr>
      <vt:lpstr>Frameworks Back-end</vt:lpstr>
      <vt:lpstr>FastAPI</vt:lpstr>
      <vt:lpstr>FastAPI</vt:lpstr>
      <vt:lpstr>FastAPI</vt:lpstr>
      <vt:lpstr>FastAPI</vt:lpstr>
      <vt:lpstr>FastAPI</vt:lpstr>
      <vt:lpstr>FastAPI</vt:lpstr>
      <vt:lpstr>CRUD</vt:lpstr>
      <vt:lpstr>GET</vt:lpstr>
      <vt:lpstr>GET</vt:lpstr>
      <vt:lpstr>GET</vt:lpstr>
      <vt:lpstr>GET</vt:lpstr>
      <vt:lpstr>GET</vt:lpstr>
      <vt:lpstr>GET</vt:lpstr>
      <vt:lpstr>GET</vt:lpstr>
      <vt:lpstr>GET</vt:lpstr>
      <vt:lpstr>GET</vt:lpstr>
      <vt:lpstr>GET</vt:lpstr>
      <vt:lpstr>GET</vt:lpstr>
      <vt:lpstr>FastAPI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233</cp:revision>
  <dcterms:modified xsi:type="dcterms:W3CDTF">2023-08-09T16:21:03Z</dcterms:modified>
</cp:coreProperties>
</file>